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666" y="-259"/>
      </p:cViewPr>
      <p:guideLst>
        <p:guide orient="horz" pos="2167"/>
        <p:guide pos="287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46113" y="1447800"/>
            <a:ext cx="7851775" cy="3200400"/>
          </a:xfrm>
          <a:prstGeom prst="rect">
            <a:avLst/>
          </a:prstGeom>
          <a:noFill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813" y="1537447"/>
            <a:ext cx="7826281" cy="1627093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gradFill>
                  <a:gsLst>
                    <a:gs pos="0">
                      <a:schemeClr val="tx1">
                        <a:lumMod val="85000"/>
                      </a:schemeClr>
                    </a:gs>
                    <a:gs pos="100000">
                      <a:schemeClr val="tx1"/>
                    </a:gs>
                  </a:gsLst>
                  <a:lin ang="1620000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813" y="3218329"/>
            <a:ext cx="7826281" cy="86061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2000"/>
              </a:spcBef>
              <a:buFont typeface="Wingdings 2" pitchFamily="18" charset="2"/>
              <a:buNone/>
              <a:defRPr sz="1800" kern="1200">
                <a:gradFill>
                  <a:gsLst>
                    <a:gs pos="0">
                      <a:schemeClr val="tx1">
                        <a:lumMod val="85000"/>
                      </a:schemeClr>
                    </a:gs>
                    <a:gs pos="100000">
                      <a:schemeClr val="tx1"/>
                    </a:gs>
                  </a:gsLst>
                  <a:lin ang="16200000" scaled="1"/>
                </a:gra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856" y="1600200"/>
            <a:ext cx="3931920" cy="56673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1792" y="457200"/>
            <a:ext cx="3474720" cy="510235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2856" y="2240280"/>
            <a:ext cx="3931920" cy="210312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80416" y="258580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Freeform 8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2575" y="458788"/>
            <a:ext cx="8577263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Freeform 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2575" y="458788"/>
            <a:ext cx="4114800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Freeform 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4745038" y="458788"/>
            <a:ext cx="4114800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Freeform 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Media Placeholder 11"/>
          <p:cNvSpPr>
            <a:spLocks noGrp="1"/>
          </p:cNvSpPr>
          <p:nvPr>
            <p:ph type="media" sz="quarter" idx="14"/>
          </p:nvPr>
        </p:nvSpPr>
        <p:spPr>
          <a:xfrm>
            <a:off x="282575" y="458788"/>
            <a:ext cx="8577263" cy="3849624"/>
          </a:xfrm>
          <a:noFill/>
          <a:ln w="44450">
            <a:solidFill>
              <a:schemeClr val="bg1"/>
            </a:solidFill>
            <a:miter lim="800000"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smtClean="0"/>
              <a:t>Click icon to add media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458788"/>
            <a:ext cx="1447800" cy="57927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1350" y="458788"/>
            <a:ext cx="6521450" cy="57927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280416" y="258580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Freeform 1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371725" y="381000"/>
            <a:ext cx="4400550" cy="3048000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GB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1350" y="4146363"/>
            <a:ext cx="7856538" cy="1470025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1350" y="5620871"/>
            <a:ext cx="7856538" cy="614081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17059"/>
            <a:ext cx="7772400" cy="165506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662979"/>
            <a:ext cx="7772400" cy="1500187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ts val="2000"/>
              </a:lnSpc>
              <a:spcBef>
                <a:spcPts val="2000"/>
              </a:spcBef>
              <a:buFont typeface="Wingdings 2" pitchFamily="18" charset="2"/>
              <a:buNone/>
            </a:pPr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1350" y="1600200"/>
            <a:ext cx="3749040" cy="4651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9501" y="1600200"/>
            <a:ext cx="3749040" cy="4651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Freeform 16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350" y="1532964"/>
            <a:ext cx="3749040" cy="83371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50" y="2362200"/>
            <a:ext cx="3749040" cy="3889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601" y="1532964"/>
            <a:ext cx="3749040" cy="83371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2601" y="2362200"/>
            <a:ext cx="3749040" cy="3889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Freeform 10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Freeform 6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Freeform 8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Freeform 9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Freeform 10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Freeform 11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Freeform 12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340" y="802910"/>
            <a:ext cx="3474720" cy="116205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2010" y="449705"/>
            <a:ext cx="3931920" cy="57813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340" y="2057399"/>
            <a:ext cx="3474720" cy="3733801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80416" y="258580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Freeform 8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1350" y="107576"/>
            <a:ext cx="7856538" cy="131006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565" y="1600200"/>
            <a:ext cx="7878788" cy="4639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6356350"/>
            <a:ext cx="2133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1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B7C3F878-F5E8-489B-AC8A-64F2A7E22C28}" type="datetimeFigureOut">
              <a:rPr lang="en-US" smtClean="0"/>
              <a:pPr/>
              <a:t>11/18/2018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416" y="6356350"/>
            <a:ext cx="2895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1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7620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Wingdings 2" pitchFamily="18" charset="2"/>
        <a:buChar char="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Wingdings 2" pitchFamily="18" charset="2"/>
        <a:buChar char="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00138" y="2746400"/>
            <a:ext cx="5847804" cy="13557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Numbers and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 First World War</a:t>
            </a:r>
            <a:endParaRPr lang="en-US" sz="3800" b="1" dirty="0">
              <a:latin typeface="Arial"/>
              <a:cs typeface="Arial"/>
            </a:endParaRPr>
          </a:p>
        </p:txBody>
      </p:sp>
      <p:pic>
        <p:nvPicPr>
          <p:cNvPr id="4" name="Picture 5" descr="\\UK_LON1B_MS101\HOME$\Johngillespie\Desktop\FWW-isolated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6632"/>
            <a:ext cx="1386628" cy="138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2" y="476672"/>
            <a:ext cx="3268883" cy="48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5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Task 1a – Big numbers </a:t>
            </a:r>
            <a:endParaRPr lang="en-US" sz="2800" b="1" dirty="0">
              <a:latin typeface="Arial"/>
              <a:cs typeface="Arial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446657"/>
              </p:ext>
            </p:extLst>
          </p:nvPr>
        </p:nvGraphicFramePr>
        <p:xfrm>
          <a:off x="628650" y="2324100"/>
          <a:ext cx="7878765" cy="3200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41542"/>
                <a:gridCol w="5537223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1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one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10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ten 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100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a hundred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1,000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a thousand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10,000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ten</a:t>
                      </a:r>
                      <a:r>
                        <a:rPr lang="en-US" sz="2400" baseline="0" dirty="0" smtClean="0">
                          <a:latin typeface="Arial"/>
                          <a:cs typeface="Arial"/>
                        </a:rPr>
                        <a:t> thousand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100,000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a hundred thousand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1,000,000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smtClean="0">
                          <a:latin typeface="Arial"/>
                          <a:cs typeface="Arial"/>
                        </a:rPr>
                        <a:t>a million</a:t>
                      </a:r>
                      <a:endParaRPr lang="en-US" sz="2400" dirty="0">
                        <a:latin typeface="Arial"/>
                        <a:cs typeface="Arial"/>
                      </a:endParaRPr>
                    </a:p>
                  </a:txBody>
                  <a:tcPr marL="116274" marR="116274">
                    <a:solidFill>
                      <a:schemeClr val="tx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33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Task 1b – Big numbers 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9982" y="2119313"/>
            <a:ext cx="6488288" cy="3602736"/>
          </a:xfrm>
        </p:spPr>
        <p:txBody>
          <a:bodyPr>
            <a:normAutofit/>
          </a:bodyPr>
          <a:lstStyle/>
          <a:p>
            <a:pPr marL="531813" indent="-531813">
              <a:buNone/>
            </a:pPr>
            <a:r>
              <a:rPr lang="en-US" sz="2200" dirty="0" smtClean="0">
                <a:latin typeface="Arial"/>
                <a:cs typeface="Arial"/>
              </a:rPr>
              <a:t>a hundred and sixty-eight</a:t>
            </a:r>
          </a:p>
          <a:p>
            <a:pPr marL="531813" indent="-531813">
              <a:buNone/>
            </a:pPr>
            <a:r>
              <a:rPr lang="en-US" sz="2200" dirty="0" smtClean="0">
                <a:latin typeface="Arial"/>
                <a:cs typeface="Arial"/>
              </a:rPr>
              <a:t>ten thousand, five hundred and twenty</a:t>
            </a:r>
          </a:p>
          <a:p>
            <a:pPr marL="531813" indent="-531813">
              <a:buNone/>
            </a:pPr>
            <a:r>
              <a:rPr lang="en-US" sz="2200" dirty="0" smtClean="0">
                <a:latin typeface="Arial"/>
                <a:cs typeface="Arial"/>
              </a:rPr>
              <a:t>five hundred and sixty thousand</a:t>
            </a:r>
          </a:p>
          <a:p>
            <a:pPr marL="531813" indent="-531813">
              <a:buNone/>
            </a:pPr>
            <a:r>
              <a:rPr lang="en-US" sz="2200" dirty="0" smtClean="0">
                <a:latin typeface="Arial"/>
                <a:cs typeface="Arial"/>
              </a:rPr>
              <a:t>three hundred and twenty million</a:t>
            </a:r>
          </a:p>
          <a:p>
            <a:pPr marL="531813" indent="-531813">
              <a:buNone/>
            </a:pPr>
            <a:r>
              <a:rPr lang="en-US" sz="2200" dirty="0" smtClean="0">
                <a:latin typeface="Arial"/>
                <a:cs typeface="Arial"/>
              </a:rPr>
              <a:t>forty-four thousand, four hundred and forty four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798270" y="2119313"/>
            <a:ext cx="2131140" cy="390234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Arial"/>
                <a:cs typeface="Arial"/>
              </a:rPr>
              <a:t>168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Arial"/>
                <a:cs typeface="Arial"/>
              </a:rPr>
              <a:t>10,520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Arial"/>
                <a:cs typeface="Arial"/>
              </a:rPr>
              <a:t>560,000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 smtClean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Arial"/>
                <a:cs typeface="Arial"/>
              </a:rPr>
              <a:t>320,000,000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Arial"/>
              <a:cs typeface="Arial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 smtClean="0">
                <a:latin typeface="Arial"/>
                <a:cs typeface="Arial"/>
              </a:rPr>
              <a:t>44,444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737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66133" y="516572"/>
            <a:ext cx="19351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bomb                </a:t>
            </a:r>
          </a:p>
          <a:p>
            <a:pPr algn="ctr"/>
            <a:r>
              <a:rPr lang="en-US" sz="3200" dirty="0" smtClean="0">
                <a:latin typeface="Arial"/>
                <a:cs typeface="Arial"/>
              </a:rPr>
              <a:t>plane               </a:t>
            </a:r>
          </a:p>
          <a:p>
            <a:pPr algn="ctr"/>
            <a:r>
              <a:rPr lang="en-US" sz="3200" dirty="0" smtClean="0">
                <a:latin typeface="Arial"/>
                <a:cs typeface="Arial"/>
              </a:rPr>
              <a:t> </a:t>
            </a:r>
            <a:r>
              <a:rPr lang="en-US" sz="3200" dirty="0">
                <a:latin typeface="Arial"/>
                <a:cs typeface="Arial"/>
              </a:rPr>
              <a:t>soldiers      </a:t>
            </a:r>
            <a:endParaRPr lang="en-US" sz="3200" dirty="0" smtClean="0">
              <a:latin typeface="Arial"/>
              <a:cs typeface="Arial"/>
            </a:endParaRPr>
          </a:p>
          <a:p>
            <a:pPr algn="ctr"/>
            <a:r>
              <a:rPr lang="en-US" sz="3200" dirty="0" smtClean="0">
                <a:latin typeface="Arial"/>
                <a:cs typeface="Arial"/>
              </a:rPr>
              <a:t>transport           rifle</a:t>
            </a:r>
            <a:r>
              <a:rPr lang="en-GB" sz="3200" dirty="0">
                <a:latin typeface="Arial"/>
                <a:cs typeface="Arial"/>
              </a:rPr>
              <a:t> </a:t>
            </a:r>
            <a:r>
              <a:rPr lang="en-GB" sz="3200" dirty="0" smtClean="0">
                <a:latin typeface="Arial"/>
                <a:cs typeface="Arial"/>
              </a:rPr>
              <a:t>         </a:t>
            </a:r>
            <a:r>
              <a:rPr lang="en-US" sz="3200" dirty="0" smtClean="0">
                <a:latin typeface="Arial"/>
                <a:cs typeface="Arial"/>
              </a:rPr>
              <a:t>mule </a:t>
            </a:r>
            <a:endParaRPr lang="en-US" sz="3200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4590" y="3563560"/>
            <a:ext cx="11712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© IWM </a:t>
            </a:r>
            <a:r>
              <a:rPr lang="en-US" sz="1000" dirty="0"/>
              <a:t>(HO 13)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68650" y="6524033"/>
            <a:ext cx="11783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© IWM </a:t>
            </a:r>
            <a:r>
              <a:rPr lang="en-US" sz="1000" dirty="0"/>
              <a:t>(Q 12049)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66115" y="3075415"/>
            <a:ext cx="12284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© IWM </a:t>
            </a:r>
            <a:r>
              <a:rPr lang="en-US" sz="1000" dirty="0"/>
              <a:t>(Q 114805)</a:t>
            </a:r>
          </a:p>
        </p:txBody>
      </p:sp>
      <p:pic>
        <p:nvPicPr>
          <p:cNvPr id="1026" name="Picture 2" descr="\\UK_LON1B_MS101\HOME$\Johngillespie\Desktop\Untitled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6" y="3894137"/>
            <a:ext cx="3619502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UK_LON1B_MS101\HOME$\Johngillespie\Desktop\Untitled-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57" y="293735"/>
            <a:ext cx="2473512" cy="324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UK_LON1B_MS101\HOME$\Johngillespie\Desktop\Untitled-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012" y="3699370"/>
            <a:ext cx="3634214" cy="279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\\UK_LON1B_MS101\HOME$\Johngillespie\Desktop\Untitled-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265" y="385569"/>
            <a:ext cx="3744260" cy="267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313762"/>
            <a:ext cx="6965245" cy="503821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Arial"/>
                <a:cs typeface="Arial"/>
              </a:rPr>
              <a:t>Task 4 – Writing the numbers in words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5622" y="1701033"/>
            <a:ext cx="2065652" cy="4305347"/>
          </a:xfrm>
        </p:spPr>
        <p:txBody>
          <a:bodyPr>
            <a:normAutofit lnSpcReduction="10000"/>
          </a:bodyPr>
          <a:lstStyle/>
          <a:p>
            <a:pPr marL="531813" indent="-531813">
              <a:buNone/>
            </a:pPr>
            <a:r>
              <a:rPr lang="en-US" sz="2200" dirty="0" smtClean="0">
                <a:latin typeface="Arial"/>
                <a:cs typeface="Arial"/>
              </a:rPr>
              <a:t>a.   489</a:t>
            </a: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r>
              <a:rPr lang="en-US" sz="2200" dirty="0" err="1" smtClean="0">
                <a:latin typeface="Arial"/>
                <a:cs typeface="Arial"/>
              </a:rPr>
              <a:t>b</a:t>
            </a:r>
            <a:r>
              <a:rPr lang="en-US" sz="2200" dirty="0" smtClean="0">
                <a:latin typeface="Arial"/>
                <a:cs typeface="Arial"/>
              </a:rPr>
              <a:t>.   1,566</a:t>
            </a: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r>
              <a:rPr lang="en-US" sz="2200" dirty="0" err="1" smtClean="0">
                <a:latin typeface="Arial"/>
                <a:cs typeface="Arial"/>
              </a:rPr>
              <a:t>c</a:t>
            </a:r>
            <a:r>
              <a:rPr lang="en-US" sz="2200" dirty="0" smtClean="0">
                <a:latin typeface="Arial"/>
                <a:cs typeface="Arial"/>
              </a:rPr>
              <a:t>.   800,000</a:t>
            </a: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r>
              <a:rPr lang="en-US" sz="2200" dirty="0" err="1" smtClean="0">
                <a:latin typeface="Arial"/>
                <a:cs typeface="Arial"/>
              </a:rPr>
              <a:t>d</a:t>
            </a:r>
            <a:r>
              <a:rPr lang="en-US" sz="2200" dirty="0" smtClean="0">
                <a:latin typeface="Arial"/>
                <a:cs typeface="Arial"/>
              </a:rPr>
              <a:t>.   541,300</a:t>
            </a: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endParaRPr lang="en-US" sz="2200" dirty="0" smtClean="0">
              <a:latin typeface="Arial"/>
              <a:cs typeface="Arial"/>
            </a:endParaRPr>
          </a:p>
          <a:p>
            <a:pPr marL="531813" indent="-531813">
              <a:spcBef>
                <a:spcPts val="0"/>
              </a:spcBef>
              <a:buNone/>
            </a:pPr>
            <a:r>
              <a:rPr lang="en-US" sz="2200" dirty="0" err="1" smtClean="0">
                <a:latin typeface="Arial"/>
                <a:cs typeface="Arial"/>
              </a:rPr>
              <a:t>e</a:t>
            </a:r>
            <a:r>
              <a:rPr lang="en-US" sz="2200" dirty="0" smtClean="0">
                <a:latin typeface="Arial"/>
                <a:cs typeface="Arial"/>
              </a:rPr>
              <a:t>.   8,904,467</a:t>
            </a:r>
            <a:endParaRPr lang="en-US" sz="2200" dirty="0">
              <a:latin typeface="Arial"/>
              <a:cs typeface="Arial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2331273" y="1701032"/>
            <a:ext cx="6502303" cy="479691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  <a:tabLst>
                <a:tab pos="360363" algn="l"/>
              </a:tabLst>
            </a:pPr>
            <a:r>
              <a:rPr lang="en-US" sz="2200" dirty="0" smtClean="0">
                <a:latin typeface="Arial"/>
                <a:cs typeface="Arial"/>
              </a:rPr>
              <a:t>four</a:t>
            </a:r>
            <a:r>
              <a:rPr lang="en-US" sz="2200" dirty="0" smtClean="0"/>
              <a:t> hundred and eighty-nine</a:t>
            </a:r>
          </a:p>
          <a:p>
            <a:pPr marL="0" indent="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0" indent="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r>
              <a:rPr lang="en-US" sz="2200" dirty="0" smtClean="0"/>
              <a:t>one thousand, five hundred and sixty-six</a:t>
            </a:r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r>
              <a:rPr lang="en-US" sz="2200" dirty="0" smtClean="0"/>
              <a:t>eight hundred thousand</a:t>
            </a:r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r>
              <a:rPr lang="en-US" sz="2200" dirty="0" smtClean="0"/>
              <a:t>five hundred and forty-one thousand, three hundred</a:t>
            </a:r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endParaRPr lang="en-US" sz="2200" dirty="0" smtClean="0"/>
          </a:p>
          <a:p>
            <a:pPr marL="171450" indent="-171450">
              <a:spcBef>
                <a:spcPts val="0"/>
              </a:spcBef>
              <a:buNone/>
              <a:tabLst>
                <a:tab pos="360363" algn="l"/>
              </a:tabLst>
            </a:pPr>
            <a:r>
              <a:rPr lang="en-US" sz="2200" dirty="0" smtClean="0"/>
              <a:t>eight million, nine hundred and four thousand, four hundred and sixty-seven</a:t>
            </a:r>
          </a:p>
        </p:txBody>
      </p:sp>
    </p:spTree>
    <p:extLst>
      <p:ext uri="{BB962C8B-B14F-4D97-AF65-F5344CB8AC3E}">
        <p14:creationId xmlns:p14="http://schemas.microsoft.com/office/powerpoint/2010/main" val="298747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555305"/>
          </a:xfrm>
        </p:spPr>
        <p:txBody>
          <a:bodyPr>
            <a:normAutofit fontScale="90000"/>
          </a:bodyPr>
          <a:lstStyle/>
          <a:p>
            <a:r>
              <a:rPr lang="en-GB" sz="2800" b="1" dirty="0" smtClean="0">
                <a:latin typeface="Arial"/>
                <a:cs typeface="Arial"/>
              </a:rPr>
              <a:t>Task 5 – First World War numbers dictation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9653" y="1664987"/>
            <a:ext cx="5599792" cy="4350182"/>
          </a:xfrm>
        </p:spPr>
        <p:txBody>
          <a:bodyPr>
            <a:normAutofit fontScale="92500" lnSpcReduction="20000"/>
          </a:bodyPr>
          <a:lstStyle/>
          <a:p>
            <a:pPr marL="771525" indent="-514350">
              <a:lnSpc>
                <a:spcPct val="130000"/>
              </a:lnSpc>
              <a:buFont typeface="+mj-lt"/>
              <a:buAutoNum type="alphaLcParenR"/>
            </a:pPr>
            <a:r>
              <a:rPr lang="en-US" sz="3000" spc="30" dirty="0" smtClean="0">
                <a:latin typeface="Arial"/>
                <a:cs typeface="Arial"/>
              </a:rPr>
              <a:t>1914 </a:t>
            </a:r>
          </a:p>
          <a:p>
            <a:pPr marL="771525" indent="-514350">
              <a:lnSpc>
                <a:spcPct val="130000"/>
              </a:lnSpc>
              <a:buFont typeface="+mj-lt"/>
              <a:buAutoNum type="alphaLcParenR"/>
            </a:pPr>
            <a:r>
              <a:rPr lang="en-US" sz="3000" spc="30" dirty="0" smtClean="0">
                <a:latin typeface="Arial"/>
                <a:cs typeface="Arial"/>
              </a:rPr>
              <a:t>1918</a:t>
            </a:r>
            <a:endParaRPr lang="en-US" sz="3000" spc="30" dirty="0">
              <a:latin typeface="Arial"/>
              <a:cs typeface="Arial"/>
            </a:endParaRPr>
          </a:p>
          <a:p>
            <a:pPr marL="771525" indent="-514350">
              <a:lnSpc>
                <a:spcPct val="130000"/>
              </a:lnSpc>
              <a:buFont typeface="+mj-lt"/>
              <a:buAutoNum type="alphaLcParenR"/>
            </a:pPr>
            <a:r>
              <a:rPr lang="en-US" sz="3000" spc="30" dirty="0" smtClean="0">
                <a:latin typeface="Arial"/>
                <a:cs typeface="Arial"/>
              </a:rPr>
              <a:t>16,000,000</a:t>
            </a:r>
          </a:p>
          <a:p>
            <a:pPr marL="771525" indent="-514350">
              <a:lnSpc>
                <a:spcPct val="130000"/>
              </a:lnSpc>
              <a:buFont typeface="+mj-lt"/>
              <a:buAutoNum type="alphaLcParenR"/>
            </a:pPr>
            <a:r>
              <a:rPr lang="en-US" sz="3000" spc="30" dirty="0" smtClean="0">
                <a:latin typeface="Arial"/>
                <a:cs typeface="Arial"/>
              </a:rPr>
              <a:t>5,704,416 </a:t>
            </a:r>
          </a:p>
          <a:p>
            <a:pPr marL="771525" indent="-514350">
              <a:lnSpc>
                <a:spcPct val="130000"/>
              </a:lnSpc>
              <a:buFont typeface="+mj-lt"/>
              <a:buAutoNum type="alphaLcParenR"/>
            </a:pPr>
            <a:r>
              <a:rPr lang="en-US" sz="3000" spc="30" dirty="0" smtClean="0">
                <a:latin typeface="Arial"/>
                <a:cs typeface="Arial"/>
              </a:rPr>
              <a:t>2,488,640 </a:t>
            </a:r>
          </a:p>
          <a:p>
            <a:pPr marL="771525" indent="-514350">
              <a:lnSpc>
                <a:spcPct val="130000"/>
              </a:lnSpc>
              <a:buFont typeface="+mj-lt"/>
              <a:buAutoNum type="alphaLcParenR"/>
            </a:pPr>
            <a:r>
              <a:rPr lang="en-US" sz="3000" spc="30" dirty="0" smtClean="0">
                <a:latin typeface="Arial"/>
                <a:cs typeface="Arial"/>
              </a:rPr>
              <a:t>15,798,000 </a:t>
            </a:r>
            <a:endParaRPr lang="en-GB" sz="3000" spc="30" dirty="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49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95391" y="817582"/>
            <a:ext cx="8253771" cy="650517"/>
          </a:xfrm>
        </p:spPr>
        <p:txBody>
          <a:bodyPr>
            <a:normAutofit/>
          </a:bodyPr>
          <a:lstStyle/>
          <a:p>
            <a:r>
              <a:rPr lang="en-US" sz="3111" b="1" dirty="0" smtClean="0">
                <a:latin typeface="Arial"/>
                <a:cs typeface="Arial"/>
              </a:rPr>
              <a:t>Task 6 – Numbers information exchange </a:t>
            </a:r>
            <a:endParaRPr lang="en-US" sz="3111" b="1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3082" y="5848617"/>
            <a:ext cx="12282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© IWM (</a:t>
            </a:r>
            <a:r>
              <a:rPr lang="en-US" sz="1000" dirty="0"/>
              <a:t>Q 30040</a:t>
            </a:r>
            <a:r>
              <a:rPr lang="en-US" sz="1000" dirty="0" smtClean="0"/>
              <a:t>)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5976544" y="5367926"/>
            <a:ext cx="1262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© IWM (</a:t>
            </a:r>
            <a:r>
              <a:rPr lang="en-US" sz="1000" dirty="0"/>
              <a:t>HU 51402</a:t>
            </a:r>
            <a:r>
              <a:rPr lang="en-US" sz="1000" dirty="0" smtClean="0"/>
              <a:t>)</a:t>
            </a:r>
            <a:endParaRPr lang="en-US" sz="1000" dirty="0"/>
          </a:p>
        </p:txBody>
      </p:sp>
      <p:pic>
        <p:nvPicPr>
          <p:cNvPr id="2052" name="Picture 4" descr="\\UK_LON1B_MS101\HOME$\Johngillespie\Desktop\Untitled-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92" y="1782826"/>
            <a:ext cx="3011408" cy="401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\\UK_LON1B_MS101\HOME$\Johngillespie\Desktop\Untitled-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923" y="2202365"/>
            <a:ext cx="4657239" cy="305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39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hibit">
  <a:themeElements>
    <a:clrScheme name="Exhibit">
      <a:dk1>
        <a:sysClr val="windowText" lastClr="000000"/>
      </a:dk1>
      <a:lt1>
        <a:sysClr val="window" lastClr="FFFFFF"/>
      </a:lt1>
      <a:dk2>
        <a:srgbClr val="1C3264"/>
      </a:dk2>
      <a:lt2>
        <a:srgbClr val="CCCCCC"/>
      </a:lt2>
      <a:accent1>
        <a:srgbClr val="3399FF"/>
      </a:accent1>
      <a:accent2>
        <a:srgbClr val="69FFFF"/>
      </a:accent2>
      <a:accent3>
        <a:srgbClr val="CCFF33"/>
      </a:accent3>
      <a:accent4>
        <a:srgbClr val="3333FF"/>
      </a:accent4>
      <a:accent5>
        <a:srgbClr val="9933FF"/>
      </a:accent5>
      <a:accent6>
        <a:srgbClr val="FF33FF"/>
      </a:accent6>
      <a:hlink>
        <a:srgbClr val="6699FF"/>
      </a:hlink>
      <a:folHlink>
        <a:srgbClr val="9999CC"/>
      </a:folHlink>
    </a:clrScheme>
    <a:fontScheme name="Exhibit">
      <a:majorFont>
        <a:latin typeface="Corbel"/>
        <a:ea typeface=""/>
        <a:cs typeface=""/>
        <a:font script="Jpan" typeface="ＭＳ Ｐゴシック"/>
      </a:majorFont>
      <a:minorFont>
        <a:latin typeface="Corbel"/>
        <a:ea typeface=""/>
        <a:cs typeface=""/>
        <a:font script="Jpan" typeface="ＭＳ Ｐゴシック"/>
      </a:minorFont>
    </a:fontScheme>
    <a:fmtScheme name="Exhibi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0000"/>
                <a:satMod val="110000"/>
                <a:lumMod val="70000"/>
              </a:schemeClr>
            </a:gs>
            <a:gs pos="50000">
              <a:schemeClr val="phClr">
                <a:tint val="80000"/>
                <a:satMod val="135000"/>
              </a:schemeClr>
            </a:gs>
            <a:gs pos="100000">
              <a:schemeClr val="phClr">
                <a:tint val="3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10000"/>
                <a:lumMod val="70000"/>
              </a:schemeClr>
            </a:gs>
            <a:gs pos="65000">
              <a:schemeClr val="phClr">
                <a:shade val="90000"/>
                <a:satMod val="200000"/>
                <a:lumMod val="110000"/>
              </a:schemeClr>
            </a:gs>
            <a:gs pos="100000">
              <a:schemeClr val="phClr">
                <a:tint val="90000"/>
                <a:shade val="100000"/>
                <a:satMod val="250000"/>
                <a:lumMod val="150000"/>
              </a:schemeClr>
            </a:gs>
          </a:gsLst>
          <a:lin ang="16200000" scaled="1"/>
        </a:gradFill>
      </a:fillStyleLst>
      <a:lnStyleLst>
        <a:ln w="31750" cap="flat" cmpd="sng" algn="ctr">
          <a:solidFill>
            <a:schemeClr val="phClr"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alpha val="95000"/>
            </a:schemeClr>
          </a:solidFill>
          <a:prstDash val="solid"/>
        </a:ln>
        <a:ln w="50800" cap="flat" cmpd="sng" algn="ctr">
          <a:solidFill>
            <a:schemeClr val="phClr">
              <a:alpha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5000" endPos="15000" dist="50800" dir="5400000" sy="-100000" rotWithShape="0"/>
          </a:effectLst>
        </a:effectStyle>
        <a:effectStyle>
          <a:effectLst>
            <a:innerShdw blurRad="76200" dist="25400" dir="5400000">
              <a:srgbClr val="FFFFFF">
                <a:alpha val="50000"/>
              </a:srgbClr>
            </a:innerShdw>
            <a:outerShdw blurRad="254000" dist="254000" dir="5400000" sx="90000" sy="-30000" rotWithShape="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  <a:lumMod val="30000"/>
              </a:schemeClr>
              <a:schemeClr val="phClr">
                <a:tint val="70000"/>
                <a:satMod val="500000"/>
                <a:lumMod val="5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Exhibit.thmx</Template>
  <TotalTime>365</TotalTime>
  <Words>185</Words>
  <Application>Microsoft Office PowerPoint</Application>
  <PresentationFormat>On-screen Show (4:3)</PresentationFormat>
  <Paragraphs>75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Exhibit</vt:lpstr>
      <vt:lpstr>PowerPoint Presentation</vt:lpstr>
      <vt:lpstr>Task 1a – Big numbers </vt:lpstr>
      <vt:lpstr>Task 1b – Big numbers </vt:lpstr>
      <vt:lpstr>PowerPoint Presentation</vt:lpstr>
      <vt:lpstr>Task 4 – Writing the numbers in words</vt:lpstr>
      <vt:lpstr>Task 5 – First World War numbers dictation </vt:lpstr>
      <vt:lpstr>Task 6 – Numbers information exchange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Numbers  and World War 1</dc:title>
  <dc:creator>Office 2004 Test Drive User</dc:creator>
  <cp:lastModifiedBy>Dell</cp:lastModifiedBy>
  <cp:revision>34</cp:revision>
  <dcterms:created xsi:type="dcterms:W3CDTF">2013-12-05T10:02:55Z</dcterms:created>
  <dcterms:modified xsi:type="dcterms:W3CDTF">2018-11-17T23:43:27Z</dcterms:modified>
</cp:coreProperties>
</file>